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0" r:id="rId3"/>
    <p:sldId id="271" r:id="rId4"/>
    <p:sldId id="268" r:id="rId5"/>
    <p:sldId id="269" r:id="rId6"/>
    <p:sldId id="258" r:id="rId7"/>
    <p:sldId id="261" r:id="rId8"/>
    <p:sldId id="262" r:id="rId9"/>
    <p:sldId id="272" r:id="rId10"/>
    <p:sldId id="273" r:id="rId11"/>
    <p:sldId id="267" r:id="rId12"/>
    <p:sldId id="274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CC00FF"/>
    <a:srgbClr val="CC9900"/>
    <a:srgbClr val="33CCFF"/>
    <a:srgbClr val="33CC33"/>
    <a:srgbClr val="FF33CC"/>
    <a:srgbClr val="0BB5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43" autoAdjust="0"/>
  </p:normalViewPr>
  <p:slideViewPr>
    <p:cSldViewPr>
      <p:cViewPr>
        <p:scale>
          <a:sx n="70" d="100"/>
          <a:sy n="70" d="100"/>
        </p:scale>
        <p:origin x="-1236" y="3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CB9575-7383-4BD3-88B5-C13156F7472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A296A6-991D-4017-B576-CA9EDCBA3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B9575-7383-4BD3-88B5-C13156F7472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296A6-991D-4017-B576-CA9EDCBA3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B9575-7383-4BD3-88B5-C13156F7472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296A6-991D-4017-B576-CA9EDCBA3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B9575-7383-4BD3-88B5-C13156F7472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296A6-991D-4017-B576-CA9EDCBA3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B9575-7383-4BD3-88B5-C13156F7472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296A6-991D-4017-B576-CA9EDCBA3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B9575-7383-4BD3-88B5-C13156F7472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296A6-991D-4017-B576-CA9EDCBA3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B9575-7383-4BD3-88B5-C13156F7472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296A6-991D-4017-B576-CA9EDCBA3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B9575-7383-4BD3-88B5-C13156F7472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296A6-991D-4017-B576-CA9EDCBA3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B9575-7383-4BD3-88B5-C13156F7472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296A6-991D-4017-B576-CA9EDCBA3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6ECB9575-7383-4BD3-88B5-C13156F7472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296A6-991D-4017-B576-CA9EDCBA3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CB9575-7383-4BD3-88B5-C13156F7472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A296A6-991D-4017-B576-CA9EDCBA3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ECB9575-7383-4BD3-88B5-C13156F7472A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A296A6-991D-4017-B576-CA9EDCBA3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post-71710-1255780662_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3378" y="3758316"/>
            <a:ext cx="4174220" cy="4136615"/>
          </a:xfrm>
          <a:prstGeom prst="rect">
            <a:avLst/>
          </a:prstGeom>
        </p:spPr>
      </p:pic>
      <p:pic>
        <p:nvPicPr>
          <p:cNvPr id="19" name="Рисунок 18" descr="0_79947_b7e42747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373498">
            <a:off x="706332" y="5642079"/>
            <a:ext cx="936351" cy="755323"/>
          </a:xfrm>
          <a:prstGeom prst="rect">
            <a:avLst/>
          </a:prstGeom>
        </p:spPr>
      </p:pic>
      <p:pic>
        <p:nvPicPr>
          <p:cNvPr id="20" name="Рисунок 19" descr="0_8d723_7558c5cb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297" y="6603386"/>
            <a:ext cx="1770420" cy="802589"/>
          </a:xfrm>
          <a:prstGeom prst="rect">
            <a:avLst/>
          </a:prstGeom>
        </p:spPr>
      </p:pic>
      <p:pic>
        <p:nvPicPr>
          <p:cNvPr id="21" name="Рисунок 20" descr="169950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13898" y="7920301"/>
            <a:ext cx="1800200" cy="9518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02227" y="1907704"/>
            <a:ext cx="279756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6000" b="1" spc="50" dirty="0">
              <a:ln w="11430">
                <a:solidFill>
                  <a:srgbClr val="92D05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8760" y="3131840"/>
            <a:ext cx="465601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err="1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b="1" dirty="0" err="1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b="1" dirty="0" err="1" smtClean="0">
                <a:ln w="11430">
                  <a:noFill/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b="1" dirty="0" err="1" smtClean="0">
                <a:ln w="11430">
                  <a:noFill/>
                </a:ln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dirty="0" err="1" smtClean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dirty="0" err="1" smtClean="0">
                <a:ln w="11430">
                  <a:noFill/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b="1" dirty="0" err="1" smtClean="0">
                <a:ln w="11430">
                  <a:noFill/>
                </a:ln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dirty="0" err="1" smtClean="0">
                <a:ln w="11430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dirty="0" err="1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400" b="1" dirty="0" err="1" smtClean="0">
                <a:ln w="11430">
                  <a:noFill/>
                </a:ln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400" b="1" dirty="0" err="1" smtClean="0">
                <a:ln w="11430">
                  <a:noFill/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b="1" dirty="0" err="1" smtClean="0">
                <a:ln w="11430">
                  <a:noFill/>
                </a:ln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400" b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6712" y="68356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Муниципальное дошкольное образовательное учреждение «Детский сад №14 «Солнышко» города Алушты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9080" y="793999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Воспитатель: </a:t>
            </a:r>
            <a:r>
              <a:rPr lang="ru-RU" b="1" dirty="0" err="1" smtClean="0">
                <a:solidFill>
                  <a:schemeClr val="accent2"/>
                </a:solidFill>
              </a:rPr>
              <a:t>Хаталах</a:t>
            </a:r>
            <a:r>
              <a:rPr lang="ru-RU" b="1" dirty="0" smtClean="0">
                <a:solidFill>
                  <a:schemeClr val="accent2"/>
                </a:solidFill>
              </a:rPr>
              <a:t> Г.А.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664" y="232351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Очень  </a:t>
            </a:r>
            <a:r>
              <a:rPr lang="ru-RU" dirty="0"/>
              <a:t>важна </a:t>
            </a:r>
            <a:r>
              <a:rPr lang="ru-RU" i="1" dirty="0">
                <a:solidFill>
                  <a:srgbClr val="FF0000"/>
                </a:solidFill>
              </a:rPr>
              <a:t>заключительная часть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ООД (рефлексия), в ней подводится итог. Просмотр и анализ детских работ – важное условие развития изобразительного  творчества. </a:t>
            </a:r>
          </a:p>
        </p:txBody>
      </p:sp>
      <p:pic>
        <p:nvPicPr>
          <p:cNvPr id="2050" name="Picture 2" descr="F:\ФОТО\20200706_145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81795" y="5565311"/>
            <a:ext cx="3199465" cy="2399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F:\ФОТО\20200826_103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1547664"/>
            <a:ext cx="4503974" cy="3377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F:\ФОТО\20200923_171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8" y="5148064"/>
            <a:ext cx="2412584" cy="3216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16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00808" y="251520"/>
            <a:ext cx="371242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400" b="1" dirty="0" smtClean="0">
                <a:ln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работы</a:t>
            </a:r>
            <a:endParaRPr lang="ru-RU" sz="4400" b="1" dirty="0">
              <a:ln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Солнышко\Downloads\20201026_085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160042"/>
            <a:ext cx="2952153" cy="3754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олнышко\Downloads\20201026_085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9" y="5076056"/>
            <a:ext cx="6552721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олнышко\Downloads\20201026_085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156378"/>
            <a:ext cx="2853774" cy="4687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олнышко\Downloads\20201026_085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491880"/>
            <a:ext cx="3384376" cy="5292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69950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36098">
            <a:off x="3068792" y="6316215"/>
            <a:ext cx="3518857" cy="1860595"/>
          </a:xfrm>
          <a:prstGeom prst="rect">
            <a:avLst/>
          </a:prstGeom>
        </p:spPr>
      </p:pic>
      <p:pic>
        <p:nvPicPr>
          <p:cNvPr id="6" name="Рисунок 5" descr="c3f23fbd40e5a9cdc40c30266655a5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6712" y="368461"/>
            <a:ext cx="2441815" cy="25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251520"/>
            <a:ext cx="6264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err="1">
                <a:solidFill>
                  <a:schemeClr val="accent2"/>
                </a:solidFill>
              </a:rPr>
              <a:t>Ниткография</a:t>
            </a:r>
            <a:r>
              <a:rPr lang="ru-RU" sz="3200" b="1" dirty="0">
                <a:solidFill>
                  <a:srgbClr val="6600CC"/>
                </a:solidFill>
              </a:rPr>
              <a:t> — </a:t>
            </a:r>
            <a:r>
              <a:rPr lang="ru-RU" sz="2400" b="1" dirty="0">
                <a:solidFill>
                  <a:srgbClr val="6600CC"/>
                </a:solidFill>
              </a:rPr>
              <a:t>выкладывание </a:t>
            </a:r>
          </a:p>
          <a:p>
            <a:pPr>
              <a:defRPr/>
            </a:pPr>
            <a:r>
              <a:rPr lang="ru-RU" sz="2400" b="1" dirty="0">
                <a:solidFill>
                  <a:srgbClr val="6600CC"/>
                </a:solidFill>
              </a:rPr>
              <a:t>с помощью шнурка или толстой </a:t>
            </a:r>
          </a:p>
          <a:p>
            <a:pPr>
              <a:defRPr/>
            </a:pPr>
            <a:r>
              <a:rPr lang="ru-RU" sz="2400" b="1" dirty="0">
                <a:solidFill>
                  <a:srgbClr val="6600CC"/>
                </a:solidFill>
              </a:rPr>
              <a:t>нити контурных изображений различных </a:t>
            </a:r>
            <a:r>
              <a:rPr lang="ru-RU" sz="2400" b="1" dirty="0" smtClean="0">
                <a:solidFill>
                  <a:srgbClr val="6600CC"/>
                </a:solidFill>
              </a:rPr>
              <a:t> предметов</a:t>
            </a:r>
            <a:r>
              <a:rPr lang="ru-RU" sz="2400" b="1" dirty="0">
                <a:solidFill>
                  <a:srgbClr val="6600CC"/>
                </a:solidFill>
              </a:rPr>
              <a:t>, то есть «рисование</a:t>
            </a:r>
            <a:r>
              <a:rPr lang="ru-RU" sz="2400" b="1" dirty="0" smtClean="0">
                <a:solidFill>
                  <a:srgbClr val="6600CC"/>
                </a:solidFill>
              </a:rPr>
              <a:t>»  </a:t>
            </a:r>
            <a:r>
              <a:rPr lang="ru-RU" sz="2400" b="1" dirty="0">
                <a:solidFill>
                  <a:srgbClr val="6600CC"/>
                </a:solidFill>
              </a:rPr>
              <a:t>с помощью нити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3" name="Picture 2" descr="C:\Users\Marina\Desktop\мама\Ниточки\9dcd893ea253afa9b7f84076036f5eb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0083">
            <a:off x="408146" y="2659636"/>
            <a:ext cx="3140782" cy="2110576"/>
          </a:xfrm>
          <a:prstGeom prst="rect">
            <a:avLst/>
          </a:prstGeom>
          <a:noFill/>
        </p:spPr>
      </p:pic>
      <p:pic>
        <p:nvPicPr>
          <p:cNvPr id="4" name="Picture 11" descr="H:\РОВЕСНИК\работы\зОЛОТАЯ ОС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1785">
            <a:off x="3691045" y="2652000"/>
            <a:ext cx="2810161" cy="20717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2655" y="4989016"/>
            <a:ext cx="63945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>
                <a:solidFill>
                  <a:srgbClr val="0000FF"/>
                </a:solidFill>
                <a:cs typeface="Times New Roman" pitchFamily="18" charset="0"/>
              </a:rPr>
              <a:t>«Рисунки», выполненные нитью, отличаются мягкостью получаемых форм, кажутся объемными и «живыми», по сравнению с обычным контурным изображением. Кроме того занятие с податливой, мягкой и пушистой нитью успокаивают детей и развивают у них интерес к декоративно- прикладному искусству. 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712" y="251520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Значение </a:t>
            </a:r>
            <a:r>
              <a:rPr lang="ru-RU" sz="3200" b="1" dirty="0" err="1">
                <a:solidFill>
                  <a:srgbClr val="C00000"/>
                </a:solidFill>
                <a:cs typeface="Times New Roman" pitchFamily="18" charset="0"/>
              </a:rPr>
              <a:t>ниткографии</a:t>
            </a: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 для развития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940" y="1328738"/>
            <a:ext cx="5904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>
                <a:solidFill>
                  <a:srgbClr val="0000FF"/>
                </a:solidFill>
                <a:cs typeface="Times New Roman" pitchFamily="18" charset="0"/>
              </a:rPr>
              <a:t>Физиологи доказали, что «есть все основания рассматривать кисть руки как орган речи – такой же, как артикуляционный аппарат». Иначе говоря, чем более ловки и умелые пальчики малыша, тем успешнее будет формироваться его речь и письменные навыки. </a:t>
            </a:r>
          </a:p>
        </p:txBody>
      </p:sp>
      <p:pic>
        <p:nvPicPr>
          <p:cNvPr id="4" name="Picture 2" descr="C:\Users\Marina\Desktop\мама\Ниточки\abcc74e0462eedfb063d7d9f7ccfd765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892" y="6422454"/>
            <a:ext cx="3632026" cy="2292127"/>
          </a:xfrm>
          <a:prstGeom prst="rect">
            <a:avLst/>
          </a:prstGeom>
          <a:noFill/>
        </p:spPr>
      </p:pic>
      <p:pic>
        <p:nvPicPr>
          <p:cNvPr id="5" name="Picture 8" descr="H:\РОВЕСНИК\работы\осенняя пор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702" y="3710009"/>
            <a:ext cx="2500298" cy="2590183"/>
          </a:xfrm>
          <a:prstGeom prst="rect">
            <a:avLst/>
          </a:prstGeom>
          <a:noFill/>
        </p:spPr>
      </p:pic>
      <p:pic>
        <p:nvPicPr>
          <p:cNvPr id="6" name="Picture 3" descr="C:\Users\Marina\Desktop\мама\Новая папка (2)\DSCN1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38075">
            <a:off x="413462" y="4133891"/>
            <a:ext cx="2889448" cy="2840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5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40" y="323528"/>
            <a:ext cx="6552728" cy="6048672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и обогащению творческих способностей детей через необычные и новые для ребёнка формы работы. </a:t>
            </a:r>
            <a:endParaRPr lang="ru-RU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3f23fbd40e5a9cdc40c30266655a5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2776" y="5436096"/>
            <a:ext cx="2441815" cy="2502421"/>
          </a:xfrm>
          <a:prstGeom prst="rect">
            <a:avLst/>
          </a:prstGeom>
        </p:spPr>
      </p:pic>
      <p:pic>
        <p:nvPicPr>
          <p:cNvPr id="6" name="Рисунок 5" descr="16995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8840" y="6687306"/>
            <a:ext cx="4518482" cy="2389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5536"/>
            <a:ext cx="6172200" cy="874846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b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детей с новым материалом рисования – нитью, методом «</a:t>
            </a:r>
            <a:r>
              <a:rPr lang="ru-RU" sz="2600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ниткография</a:t>
            </a:r>
            <a:r>
              <a:rPr lang="ru-RU" sz="2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и приёмом «ломтики» использования в работе;</a:t>
            </a:r>
            <a:br>
              <a:rPr lang="ru-RU" sz="2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-учить детей рисовать, подбирать цвета и создавать рисунки с помощью разнообразных по составу нитей (мулине, шерстяных, капроновых, гладких,  ворсистых и т.д.); </a:t>
            </a: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b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развивать зрительно-моторную координацию, воображение, фантазию, логическое, образное и пространственное мышление, способности к творчеству и познанию;</a:t>
            </a:r>
            <a:br>
              <a:rPr lang="ru-RU" sz="26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-способствовать развитию внимания;</a:t>
            </a:r>
            <a:br>
              <a:rPr lang="ru-RU" sz="26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формировать плавность, ритмичность и точность движений;</a:t>
            </a:r>
            <a:br>
              <a:rPr lang="ru-RU" sz="26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подготавливать руку ребёнка к письму;</a:t>
            </a: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br>
              <a:rPr lang="ru-RU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воспитывать трудолюбие, терпение.</a:t>
            </a:r>
            <a:br>
              <a:rPr lang="ru-RU" sz="26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расширять, развивать умения детей рисовать, используя технику тычок, трафареты из природного материала и бросового.</a:t>
            </a:r>
            <a:r>
              <a:rPr lang="ru-RU" sz="26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179512"/>
            <a:ext cx="6480720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ниткографии позволяет решать сразу несколько дидактических задач:</a:t>
            </a:r>
          </a:p>
          <a:p>
            <a:pPr lvl="0">
              <a:buFont typeface="Arial" pitchFamily="34" charset="0"/>
              <a:buChar char="•"/>
            </a:pPr>
            <a:r>
              <a:rPr lang="ru-RU" sz="3600" i="1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3600" i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зрительное восприятие детей;</a:t>
            </a:r>
          </a:p>
          <a:p>
            <a:pPr lvl="0">
              <a:buFont typeface="Arial" pitchFamily="34" charset="0"/>
              <a:buChar char="•"/>
            </a:pPr>
            <a:r>
              <a:rPr lang="ru-RU" sz="3600" i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развивать зрительно-моторную координацию;</a:t>
            </a:r>
          </a:p>
          <a:p>
            <a:pPr lvl="0">
              <a:buFont typeface="Arial" pitchFamily="34" charset="0"/>
              <a:buChar char="•"/>
            </a:pPr>
            <a:r>
              <a:rPr lang="ru-RU" sz="3600" i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формировать плавность, ритмичность и точность движений;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3600" i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подготавливать руку ребенка к </a:t>
            </a:r>
            <a:r>
              <a:rPr lang="ru-RU" sz="3600" i="1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письму;</a:t>
            </a:r>
            <a:endParaRPr lang="ru-RU" sz="3600" i="1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dirty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518184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3"/>
                </a:solidFill>
                <a:effectLst/>
              </a:rPr>
              <a:t>Весь образовательный процесс делится на 4 этапа:</a:t>
            </a:r>
            <a:r>
              <a:rPr lang="ru-RU" dirty="0">
                <a:solidFill>
                  <a:srgbClr val="0000FF"/>
                </a:solidFill>
                <a:effectLst/>
              </a:rPr>
              <a:t/>
            </a:r>
            <a:br>
              <a:rPr lang="ru-RU" dirty="0">
                <a:solidFill>
                  <a:srgbClr val="0000FF"/>
                </a:solidFill>
                <a:effectLst/>
              </a:rPr>
            </a:br>
            <a:r>
              <a:rPr lang="ru-RU" dirty="0">
                <a:solidFill>
                  <a:srgbClr val="0000FF"/>
                </a:solidFill>
                <a:effectLst/>
              </a:rPr>
              <a:t>1 этап - знакомство со свойствами материалов. </a:t>
            </a:r>
            <a:br>
              <a:rPr lang="ru-RU" dirty="0">
                <a:solidFill>
                  <a:srgbClr val="0000FF"/>
                </a:solidFill>
                <a:effectLst/>
              </a:rPr>
            </a:br>
            <a:r>
              <a:rPr lang="ru-RU" dirty="0">
                <a:solidFill>
                  <a:srgbClr val="0000FF"/>
                </a:solidFill>
                <a:effectLst/>
              </a:rPr>
              <a:t>2 этап - обучение приемам изготовления.</a:t>
            </a:r>
            <a:br>
              <a:rPr lang="ru-RU" dirty="0">
                <a:solidFill>
                  <a:srgbClr val="0000FF"/>
                </a:solidFill>
                <a:effectLst/>
              </a:rPr>
            </a:br>
            <a:r>
              <a:rPr lang="ru-RU" dirty="0">
                <a:solidFill>
                  <a:srgbClr val="0000FF"/>
                </a:solidFill>
                <a:effectLst/>
              </a:rPr>
              <a:t>3 этап - изготовление поделок. </a:t>
            </a:r>
            <a:br>
              <a:rPr lang="ru-RU" dirty="0">
                <a:solidFill>
                  <a:srgbClr val="0000FF"/>
                </a:solidFill>
                <a:effectLst/>
              </a:rPr>
            </a:br>
            <a:r>
              <a:rPr lang="ru-RU" dirty="0">
                <a:solidFill>
                  <a:srgbClr val="0000FF"/>
                </a:solidFill>
                <a:effectLst/>
              </a:rPr>
              <a:t>4 этап – самоанализ.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404664" y="0"/>
            <a:ext cx="6229350" cy="1187624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 изготовления картины</a:t>
            </a:r>
            <a:b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технике ниткографии 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48680" y="1187624"/>
            <a:ext cx="5688632" cy="6720747"/>
          </a:xfrm>
          <a:prstGeom prst="rect">
            <a:avLst/>
          </a:prstGeom>
        </p:spPr>
        <p:txBody>
          <a:bodyPr/>
          <a:lstStyle/>
          <a:p>
            <a:pPr lvl="1"/>
            <a:endParaRPr lang="ru-RU" sz="32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664" y="1187624"/>
            <a:ext cx="630932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Подготовительным  этапом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работы  с  нитками  являются  игры  с клубочками  «Едут  машины»,  «Чей  котенок  быстрее  добежит  до  блюдца», «Бабушкины  помощники»,  в  основе  которых  лежит  развитие  умения разматывать и сматывать нить в клубок. 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Следующий  этап </a:t>
            </a:r>
            <a:r>
              <a:rPr lang="ru-RU" sz="2000" dirty="0"/>
              <a:t>-  объясняются  и  показываются основные  приемы  </a:t>
            </a:r>
            <a:r>
              <a:rPr lang="ru-RU" sz="2000" dirty="0" err="1"/>
              <a:t>ниткографии</a:t>
            </a:r>
            <a:r>
              <a:rPr lang="ru-RU" sz="2000" dirty="0"/>
              <a:t>.  Работа  по  знакомству  с  этой  техникой проводится в несколько  этапов.   Начиная с элементарного,  устно  изложить материал,  рассказать детям о нитках, их свойствах. Постепенно усложнять  процесс,  подключая  к  нему  практический  метод  –  обучение детей специальным обследующим движениям (натягивание, ощупывание кончиками пальцев, </a:t>
            </a:r>
            <a:r>
              <a:rPr lang="ru-RU" sz="2000" dirty="0" err="1"/>
              <a:t>сминание</a:t>
            </a:r>
            <a:r>
              <a:rPr lang="ru-RU" sz="2000" dirty="0"/>
              <a:t>, поглаживание и др.). Одновременно обозначая отдельными словами  конкретные  физические  свойства  этих  нитей  (пушистая,  гладкая, скользкая,  теплая,  холодная,  упругая).   Помогая  выбрать  нити  наиболее подходящие по фактуре длине и цвету для создания проектируемой творческой работы  (рисунка).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323528"/>
            <a:ext cx="6336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</a:rPr>
              <a:t>Следующий этап работы  </a:t>
            </a:r>
            <a:r>
              <a:rPr lang="ru-RU" sz="2000" dirty="0"/>
              <a:t>– выкладывание  рисунка  по предложенному контуру (окружность, квадрат, цифры, буквы, контуры овощей, фруктов  и  т.п.).   На  этом  этапе  дети наклеивают  на предложенный контур выбранные ими яркие, контрастные цветные нити</a:t>
            </a:r>
            <a:r>
              <a:rPr lang="ru-RU" sz="2000" dirty="0" smtClean="0"/>
              <a:t>.</a:t>
            </a:r>
          </a:p>
        </p:txBody>
      </p:sp>
      <p:pic>
        <p:nvPicPr>
          <p:cNvPr id="1026" name="Picture 2" descr="F:\ФОТО\20200716_095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8" y="2643175"/>
            <a:ext cx="2948946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\20200826_095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38" y="2323112"/>
            <a:ext cx="1898830" cy="253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5398" y="5076056"/>
            <a:ext cx="63039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Далее задача усложняется. Теперь каждому ребенку предлагается на бархатной бумаге выложить нитями картинку по образцу (при желании, добавляя свои детали). При необходимости можно помочь советом и провести индивидуальную работу.</a:t>
            </a:r>
          </a:p>
          <a:p>
            <a:pPr indent="457200" algn="just"/>
            <a:r>
              <a:rPr lang="ru-RU" dirty="0"/>
              <a:t>Только когда ребенок научился выкладывать простейшие изображения, переходим  к  следующему  этапу - «рисованию»  по  представлению,  то  есть  на основе ранее полученного опыта и воображения. Для этого детям предлагаются более  тонкие  нити  разнообразных  цветов.</a:t>
            </a:r>
          </a:p>
        </p:txBody>
      </p:sp>
    </p:spTree>
    <p:extLst>
      <p:ext uri="{BB962C8B-B14F-4D97-AF65-F5344CB8AC3E}">
        <p14:creationId xmlns:p14="http://schemas.microsoft.com/office/powerpoint/2010/main" val="12373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479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   Задачи : Образовательные: - познакомить детей с новым материалом рисования – нитью, методом «ниткография» и приёмом «ломтики» использования в работе; -учить детей рисовать, подбирать цвета и создавать рисунки с помощью разнообразных по составу нитей (мулине, шерстяных, капроновых, гладких,  ворсистых и т.д.);  Развивающие: - развивать зрительно-моторную координацию, воображение, фантазию, логическое, образное и пространственное мышление, способности к творчеству и познанию; -способствовать развитию внимания; - формировать плавность, ритмичность и точность движений; - подготавливать руку ребёнка к письму; Воспитательные: - воспитывать трудолюбие, терпение. - расширять, развивать умения детей рисовать, используя технику тычок, трафареты из природного материала и бросового.   </vt:lpstr>
      <vt:lpstr>Презентация PowerPoint</vt:lpstr>
      <vt:lpstr>Весь образовательный процесс делится на 4 этапа: 1 этап - знакомство со свойствами материалов.  2 этап - обучение приемам изготовления. 3 этап - изготовление поделок.  4 этап – самоанализ. </vt:lpstr>
      <vt:lpstr>Способ изготовления картины  в технике ниткографии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   НИТКОГРАФИЯ МБДОУ ДСКВ №69 Воспитатель: ЗиганшинаГ.А.</dc:title>
  <dc:creator>COMP</dc:creator>
  <cp:lastModifiedBy>Солнышко</cp:lastModifiedBy>
  <cp:revision>38</cp:revision>
  <dcterms:created xsi:type="dcterms:W3CDTF">2014-05-13T15:53:26Z</dcterms:created>
  <dcterms:modified xsi:type="dcterms:W3CDTF">2020-10-26T06:20:40Z</dcterms:modified>
</cp:coreProperties>
</file>