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1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cs typeface="Aharoni" panose="02010803020104030203" pitchFamily="2" charset="-79"/>
              </a:rPr>
              <a:t>Муниципальное дошкольное образовательное учреждение «Детский сад №14 «Солнышко» города Алушты</a:t>
            </a:r>
            <a:endParaRPr lang="ru-RU" sz="20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285011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«Развитие творческого потенциала дошкольников посредством нетрадиционных техник в изобразительной деятельности»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Подготовила старший воспитатель: </a:t>
            </a:r>
          </a:p>
          <a:p>
            <a:r>
              <a:rPr lang="ru-RU" dirty="0">
                <a:solidFill>
                  <a:srgbClr val="002060"/>
                </a:solidFill>
              </a:rPr>
              <a:t>МДОУ детский сад № 14 </a:t>
            </a:r>
            <a:r>
              <a:rPr lang="ru-RU" dirty="0" err="1">
                <a:solidFill>
                  <a:srgbClr val="002060"/>
                </a:solidFill>
              </a:rPr>
              <a:t>г.Алушты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Безверхая А.В.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Творческий потенциал (англ.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Creative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 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potential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ea typeface="Avenir Next Condensed" charset="0"/>
                <a:cs typeface="Avenir Next Condensed" charset="0"/>
              </a:rPr>
              <a:t>) — совокупность качеств человека, определяющих возможность и границы его участия в разных видах деятельности.</a:t>
            </a:r>
            <a:endParaRPr lang="ru-RU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7" y="2636912"/>
            <a:ext cx="3579876" cy="238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3180757" cy="238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050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0070C0"/>
                </a:solidFill>
              </a:rPr>
              <a:t>Задачи :</a:t>
            </a:r>
          </a:p>
          <a:p>
            <a:pPr algn="ctr"/>
            <a:endParaRPr lang="ru-RU" b="1" dirty="0">
              <a:ln/>
              <a:solidFill>
                <a:srgbClr val="0070C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ln/>
                <a:solidFill>
                  <a:srgbClr val="0070C0"/>
                </a:solidFill>
              </a:rPr>
              <a:t> развитие продуктивной деятельности детей </a:t>
            </a:r>
            <a:r>
              <a:rPr lang="ru-RU" b="1" i="1" dirty="0">
                <a:ln/>
                <a:solidFill>
                  <a:srgbClr val="0070C0"/>
                </a:solidFill>
              </a:rPr>
              <a:t>(рисование)</a:t>
            </a:r>
            <a:r>
              <a:rPr lang="ru-RU" b="1" dirty="0">
                <a:ln/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n/>
                <a:solidFill>
                  <a:srgbClr val="0070C0"/>
                </a:solidFill>
              </a:rPr>
              <a:t>развитие </a:t>
            </a:r>
            <a:r>
              <a:rPr lang="ru-RU" b="1" dirty="0">
                <a:ln/>
                <a:solidFill>
                  <a:srgbClr val="0070C0"/>
                </a:solidFill>
              </a:rPr>
              <a:t>детского творчества;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n/>
                <a:solidFill>
                  <a:srgbClr val="0070C0"/>
                </a:solidFill>
              </a:rPr>
              <a:t> </a:t>
            </a:r>
            <a:r>
              <a:rPr lang="ru-RU" b="1" dirty="0">
                <a:ln/>
                <a:solidFill>
                  <a:srgbClr val="0070C0"/>
                </a:solidFill>
              </a:rPr>
              <a:t>развитие мелкой моторики рук, восприятия, глазомера, координации и силы движения, интеллектуальной и творческой активности;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n/>
                <a:solidFill>
                  <a:srgbClr val="0070C0"/>
                </a:solidFill>
              </a:rPr>
              <a:t>учить </a:t>
            </a:r>
            <a:r>
              <a:rPr lang="ru-RU" b="1" dirty="0">
                <a:ln/>
                <a:solidFill>
                  <a:srgbClr val="0070C0"/>
                </a:solidFill>
              </a:rPr>
              <a:t>детей использовать в рисовании разнообразные материалы и технику </a:t>
            </a:r>
            <a:r>
              <a:rPr lang="ru-RU" b="1" i="1" dirty="0">
                <a:ln/>
                <a:solidFill>
                  <a:srgbClr val="0070C0"/>
                </a:solidFill>
              </a:rPr>
              <a:t>(цветные карандаши, фломастеры, гуашь, акварель и др.)</a:t>
            </a:r>
            <a:r>
              <a:rPr lang="ru-RU" b="1" dirty="0">
                <a:ln/>
                <a:solidFill>
                  <a:srgbClr val="0070C0"/>
                </a:solidFill>
              </a:rPr>
              <a:t>.</a:t>
            </a:r>
            <a:endParaRPr lang="ru-RU" b="1" dirty="0">
              <a:ln/>
              <a:solidFill>
                <a:srgbClr val="0070C0"/>
              </a:solidFill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09" y="3551521"/>
            <a:ext cx="3859865" cy="293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4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Academy Engraved LET Plain" charset="0"/>
                <a:cs typeface="Times New Roman" panose="02020603050405020304" pitchFamily="18" charset="0"/>
              </a:rPr>
              <a:t>С самого раннего возраста дети пытаются отразить свои впечатления об окружающем мире в своём изобразительном творчестве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Bradley Hand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9" y="2564904"/>
            <a:ext cx="3625797" cy="205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79199" y="4725144"/>
            <a:ext cx="5148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им не нужны краски, кисточки и карандаши. Они рисуют пальчиками, ладошками на запотевшем стекле, палочкой на песке, иногда маминой помадой или зубной пастой на стекле; водой разлитой на столе.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56050"/>
            <a:ext cx="3734604" cy="2065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48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66678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7030A0"/>
                </a:solidFill>
              </a:rPr>
              <a:t>В соответствии с современными </a:t>
            </a:r>
            <a:endParaRPr lang="ru-RU" sz="2000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2000" dirty="0" smtClean="0">
                <a:solidFill>
                  <a:srgbClr val="7030A0"/>
                </a:solidFill>
              </a:rPr>
              <a:t>требованиями </a:t>
            </a:r>
            <a:r>
              <a:rPr lang="ru-RU" sz="2000" dirty="0">
                <a:solidFill>
                  <a:srgbClr val="7030A0"/>
                </a:solidFill>
              </a:rPr>
              <a:t>дошкольного образования </a:t>
            </a:r>
            <a:endParaRPr lang="ru-RU" sz="2000" dirty="0" smtClean="0">
              <a:solidFill>
                <a:srgbClr val="7030A0"/>
              </a:solidFill>
            </a:endParaRPr>
          </a:p>
          <a:p>
            <a:pPr indent="457200" algn="just"/>
            <a:r>
              <a:rPr lang="ru-RU" sz="2000" dirty="0" smtClean="0">
                <a:solidFill>
                  <a:srgbClr val="7030A0"/>
                </a:solidFill>
              </a:rPr>
              <a:t>мы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smtClean="0">
                <a:solidFill>
                  <a:srgbClr val="7030A0"/>
                </a:solidFill>
              </a:rPr>
              <a:t>педагоги (воспитатели), </a:t>
            </a:r>
            <a:r>
              <a:rPr lang="ru-RU" sz="2000" dirty="0">
                <a:solidFill>
                  <a:srgbClr val="7030A0"/>
                </a:solidFill>
              </a:rPr>
              <a:t>должны поставить в центр внимания всей педагогической деятельности ребенка и удовлетворение его потребностей в активной деятельности, в  процессе которой удовлетворяются интересы, склонности, потребности, желания ребенка, развивается его творческий потенциал, формируются его личностные качества (активность, инициативность, самостоятельность, креативность).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44" y="4080710"/>
            <a:ext cx="3246319" cy="216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5880" y="38705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развития творческого потенциала дошкольников является использование нетрадиционных техник и современных материалов в работе с детьми.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1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>
                <a:solidFill>
                  <a:srgbClr val="7030A0"/>
                </a:solidFill>
              </a:rPr>
              <a:t>Основными педагогическими условиями реализации </a:t>
            </a:r>
            <a:r>
              <a:rPr lang="ru-RU" sz="2000" dirty="0" smtClean="0">
                <a:solidFill>
                  <a:srgbClr val="7030A0"/>
                </a:solidFill>
              </a:rPr>
              <a:t>творческого потенциала детей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являются</a:t>
            </a:r>
            <a:r>
              <a:rPr lang="ru-RU" sz="2000" dirty="0">
                <a:solidFill>
                  <a:srgbClr val="7030A0"/>
                </a:solidFill>
              </a:rPr>
              <a:t>: создание и обновление предметно-</a:t>
            </a:r>
            <a:r>
              <a:rPr lang="ru-RU" sz="2000" b="1" dirty="0">
                <a:solidFill>
                  <a:srgbClr val="7030A0"/>
                </a:solidFill>
              </a:rPr>
              <a:t>развивающей среды</a:t>
            </a:r>
            <a:r>
              <a:rPr lang="ru-RU" sz="2000" dirty="0">
                <a:solidFill>
                  <a:srgbClr val="7030A0"/>
                </a:solidFill>
              </a:rPr>
              <a:t>; вариативность в выборе содержания, форм, средств, методов работы с детьми, предоставляемых материалов; взаимодействие с семьями воспитанников.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25477"/>
            <a:ext cx="4385235" cy="329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231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51520" y="505783"/>
            <a:ext cx="3408514" cy="20364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Право выбора: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Деятельность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Содержание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Материал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Партнёра </a:t>
            </a:r>
          </a:p>
          <a:p>
            <a:pPr algn="ctr"/>
            <a:endParaRPr lang="ru-RU" dirty="0"/>
          </a:p>
        </p:txBody>
      </p:sp>
      <p:pic>
        <p:nvPicPr>
          <p:cNvPr id="4" name="Picture 2" descr="C:\Users\Наталия\AppData\Local\Microsoft\Windows\Temporary Internet Files\Content.IE5\PJNA8O13\cute-118149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71" y="1635883"/>
            <a:ext cx="1447328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61088" y="2617586"/>
            <a:ext cx="3384376" cy="202704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ребенка и взрослого: партнёрские отношения, выстраивание диалога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20072" y="1162595"/>
            <a:ext cx="3384376" cy="17281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РППС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719934"/>
            <a:ext cx="726476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Таким образом, деятельность педагога и родителей направляется, в первую очередь, на создание условий для осмысленного выбора детьми индивидуальной образовательной стратегии, на индивидуальную помощь ребенку в выявлении своего таланта и планировании своей деятельности. При этом важно не то, что знают и умеют дети, а то, как они умеют проявлять и реализовывать свой творческий потенциал в соответствии с индивидуальными способностями.</a:t>
            </a:r>
          </a:p>
        </p:txBody>
      </p:sp>
      <p:sp>
        <p:nvSpPr>
          <p:cNvPr id="8" name="Овал 7"/>
          <p:cNvSpPr/>
          <p:nvPr/>
        </p:nvSpPr>
        <p:spPr>
          <a:xfrm>
            <a:off x="5266150" y="2919734"/>
            <a:ext cx="2977547" cy="1800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Использование технологий: Технология ТРИЗ</a:t>
            </a:r>
          </a:p>
          <a:p>
            <a:pPr algn="ctr"/>
            <a:r>
              <a:rPr lang="ru-RU" sz="1400" dirty="0" smtClean="0"/>
              <a:t>Проблемное обучение</a:t>
            </a:r>
          </a:p>
          <a:p>
            <a:pPr algn="ctr"/>
            <a:r>
              <a:rPr lang="ru-RU" sz="1400" dirty="0" smtClean="0"/>
              <a:t>Метод проектов</a:t>
            </a:r>
          </a:p>
          <a:p>
            <a:pPr algn="ctr"/>
            <a:r>
              <a:rPr lang="ru-RU" sz="1400" dirty="0" smtClean="0"/>
              <a:t>Технология портфолио и 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лнышко\Desktop\920f2b9a8913e31fafe5b18121c32f8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82599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7030A0"/>
                </a:solidFill>
              </a:rPr>
              <a:t>Рост интереса детей к рисованию, нетрадиционным техникам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Совершенствование </a:t>
            </a:r>
            <a:r>
              <a:rPr lang="ru-RU" sz="2000" dirty="0">
                <a:solidFill>
                  <a:srgbClr val="7030A0"/>
                </a:solidFill>
              </a:rPr>
              <a:t>навыка различения цветов и оттенков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Развитие </a:t>
            </a:r>
            <a:r>
              <a:rPr lang="ru-RU" sz="2000" dirty="0">
                <a:solidFill>
                  <a:srgbClr val="7030A0"/>
                </a:solidFill>
              </a:rPr>
              <a:t>творческих способностей, творческого подхода детей к окружающему миру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Обретение </a:t>
            </a:r>
            <a:r>
              <a:rPr lang="ru-RU" sz="2000" dirty="0">
                <a:solidFill>
                  <a:srgbClr val="7030A0"/>
                </a:solidFill>
              </a:rPr>
              <a:t>уверенности в себе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7030A0"/>
                </a:solidFill>
              </a:rPr>
              <a:t>Преодоление </a:t>
            </a:r>
            <a:r>
              <a:rPr lang="ru-RU" sz="2000" dirty="0">
                <a:solidFill>
                  <a:srgbClr val="7030A0"/>
                </a:solidFill>
              </a:rPr>
              <a:t>«боязни чистого листа»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3899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</a:rPr>
              <a:t>Результаты:</a:t>
            </a:r>
            <a:endParaRPr lang="ru-RU" sz="4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89" y="3973084"/>
            <a:ext cx="3890053" cy="25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лнышко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5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361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Солнышко</dc:creator>
  <cp:lastModifiedBy>Солнышко</cp:lastModifiedBy>
  <cp:revision>8</cp:revision>
  <dcterms:created xsi:type="dcterms:W3CDTF">2020-11-06T06:57:41Z</dcterms:created>
  <dcterms:modified xsi:type="dcterms:W3CDTF">2020-11-06T10:22:47Z</dcterms:modified>
</cp:coreProperties>
</file>